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472" r:id="rId2"/>
    <p:sldId id="486" r:id="rId3"/>
    <p:sldId id="473" r:id="rId4"/>
    <p:sldId id="474" r:id="rId5"/>
    <p:sldId id="479" r:id="rId6"/>
    <p:sldId id="476" r:id="rId7"/>
    <p:sldId id="480" r:id="rId8"/>
    <p:sldId id="477" r:id="rId9"/>
    <p:sldId id="478" r:id="rId10"/>
    <p:sldId id="481" r:id="rId11"/>
    <p:sldId id="485" r:id="rId12"/>
    <p:sldId id="484" r:id="rId13"/>
    <p:sldId id="483" r:id="rId14"/>
    <p:sldId id="482" r:id="rId15"/>
    <p:sldId id="487" r:id="rId16"/>
    <p:sldId id="495" r:id="rId17"/>
    <p:sldId id="494" r:id="rId18"/>
    <p:sldId id="493" r:id="rId19"/>
    <p:sldId id="492" r:id="rId20"/>
    <p:sldId id="491" r:id="rId21"/>
    <p:sldId id="490" r:id="rId22"/>
    <p:sldId id="501" r:id="rId23"/>
    <p:sldId id="500" r:id="rId24"/>
    <p:sldId id="499" r:id="rId25"/>
    <p:sldId id="498" r:id="rId26"/>
    <p:sldId id="497" r:id="rId27"/>
    <p:sldId id="508" r:id="rId28"/>
    <p:sldId id="507" r:id="rId29"/>
    <p:sldId id="506" r:id="rId30"/>
    <p:sldId id="505" r:id="rId31"/>
    <p:sldId id="504" r:id="rId32"/>
    <p:sldId id="503" r:id="rId33"/>
    <p:sldId id="496" r:id="rId34"/>
    <p:sldId id="517" r:id="rId35"/>
    <p:sldId id="516" r:id="rId36"/>
    <p:sldId id="515" r:id="rId37"/>
    <p:sldId id="514" r:id="rId38"/>
    <p:sldId id="513" r:id="rId39"/>
    <p:sldId id="512" r:id="rId40"/>
    <p:sldId id="511" r:id="rId41"/>
    <p:sldId id="510" r:id="rId42"/>
    <p:sldId id="509" r:id="rId43"/>
    <p:sldId id="530" r:id="rId44"/>
    <p:sldId id="529" r:id="rId45"/>
    <p:sldId id="528" r:id="rId46"/>
    <p:sldId id="527" r:id="rId47"/>
    <p:sldId id="526" r:id="rId48"/>
    <p:sldId id="537" r:id="rId49"/>
    <p:sldId id="538" r:id="rId50"/>
    <p:sldId id="525" r:id="rId51"/>
    <p:sldId id="524" r:id="rId52"/>
    <p:sldId id="523" r:id="rId53"/>
    <p:sldId id="522" r:id="rId54"/>
    <p:sldId id="521" r:id="rId55"/>
    <p:sldId id="520" r:id="rId56"/>
    <p:sldId id="539" r:id="rId57"/>
    <p:sldId id="548" r:id="rId58"/>
    <p:sldId id="547" r:id="rId59"/>
    <p:sldId id="541" r:id="rId60"/>
    <p:sldId id="540" r:id="rId61"/>
    <p:sldId id="535" r:id="rId62"/>
    <p:sldId id="534" r:id="rId63"/>
    <p:sldId id="533" r:id="rId64"/>
    <p:sldId id="532" r:id="rId65"/>
    <p:sldId id="536" r:id="rId66"/>
    <p:sldId id="531" r:id="rId67"/>
    <p:sldId id="519" r:id="rId68"/>
    <p:sldId id="518" r:id="rId69"/>
    <p:sldId id="489" r:id="rId70"/>
    <p:sldId id="488" r:id="rId71"/>
    <p:sldId id="293" r:id="rId72"/>
    <p:sldId id="313" r:id="rId73"/>
    <p:sldId id="320" r:id="rId74"/>
    <p:sldId id="316" r:id="rId75"/>
    <p:sldId id="261" r:id="rId76"/>
    <p:sldId id="502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9/29/2015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java/data/numberclasses.html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PeopleStrategists/java-day4-50374926" TargetMode="External"/><Relationship Id="rId2" Type="http://schemas.openxmlformats.org/officeDocument/2006/relationships/hyperlink" Target="http://www.slideshare.net/KavitaGanesan/is-66154415-kavitaganesanv2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arnold7490/unit-3-java?next_slideshow=1" TargetMode="External"/><Relationship Id="rId13" Type="http://schemas.openxmlformats.org/officeDocument/2006/relationships/hyperlink" Target="http://www.slideshare.net/antonkeks/4-collections" TargetMode="External"/><Relationship Id="rId3" Type="http://schemas.openxmlformats.org/officeDocument/2006/relationships/hyperlink" Target="http://www.slideshare.net/EdurekaIN/java-class-3" TargetMode="External"/><Relationship Id="rId7" Type="http://schemas.openxmlformats.org/officeDocument/2006/relationships/hyperlink" Target="http://www.slideshare.net/arnold7490/unit-4-java" TargetMode="External"/><Relationship Id="rId12" Type="http://schemas.openxmlformats.org/officeDocument/2006/relationships/hyperlink" Target="http://www.slideshare.net/AllanHuang/java-new-evolution" TargetMode="External"/><Relationship Id="rId17" Type="http://schemas.openxmlformats.org/officeDocument/2006/relationships/hyperlink" Target="http://www.slideshare.net/caroljmcdonald/java-generics-2485138?next_slideshow=1" TargetMode="External"/><Relationship Id="rId2" Type="http://schemas.openxmlformats.org/officeDocument/2006/relationships/hyperlink" Target="https://docs.oracle.com/javase/tutorial/reallybigindex.html" TargetMode="External"/><Relationship Id="rId16" Type="http://schemas.openxmlformats.org/officeDocument/2006/relationships/hyperlink" Target="http://www.slideshare.net/shahjahan786/generics-2796006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MindfireSolutions/java-garbage-collection-how-it-works?next_slideshow=1" TargetMode="External"/><Relationship Id="rId11" Type="http://schemas.openxmlformats.org/officeDocument/2006/relationships/hyperlink" Target="http://www.slideshare.net/emprovise/2-javabasics" TargetMode="External"/><Relationship Id="rId5" Type="http://schemas.openxmlformats.org/officeDocument/2006/relationships/hyperlink" Target="http://www.slideshare.net/abdurrehmanabdurrehman391/java-advancedoop" TargetMode="External"/><Relationship Id="rId15" Type="http://schemas.openxmlformats.org/officeDocument/2006/relationships/hyperlink" Target="http://www.slideshare.net/AbhishekKhune/07-java-collection" TargetMode="External"/><Relationship Id="rId10" Type="http://schemas.openxmlformats.org/officeDocument/2006/relationships/hyperlink" Target="http://www.slideshare.net/muralidhar9e/java-exception-handling-ppt" TargetMode="External"/><Relationship Id="rId4" Type="http://schemas.openxmlformats.org/officeDocument/2006/relationships/hyperlink" Target="http://www.slideshare.net/abdurrehmanabdurrehman391/variables-and-data-types-by-sir-khalid" TargetMode="External"/><Relationship Id="rId9" Type="http://schemas.openxmlformats.org/officeDocument/2006/relationships/hyperlink" Target="http://www.slideshare.net/tushardesarda/java-tutorial-3" TargetMode="External"/><Relationship Id="rId14" Type="http://schemas.openxmlformats.org/officeDocument/2006/relationships/hyperlink" Target="http://www.slideshare.net/andreaiacono/java8-39841939%20-%20Java8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KavitaGanesan/is-66154415-kavitaganesanv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2548" y="712694"/>
            <a:ext cx="8888506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solidFill>
                  <a:srgbClr val="002060"/>
                </a:solidFill>
              </a:rPr>
              <a:t>Numbers </a:t>
            </a:r>
          </a:p>
          <a:p>
            <a:pPr algn="ctr"/>
            <a:r>
              <a:rPr lang="en-US" sz="11500" dirty="0" smtClean="0">
                <a:solidFill>
                  <a:srgbClr val="002060"/>
                </a:solidFill>
              </a:rPr>
              <a:t>and </a:t>
            </a:r>
          </a:p>
          <a:p>
            <a:pPr algn="ctr"/>
            <a:r>
              <a:rPr lang="en-US" sz="11500" dirty="0" smtClean="0">
                <a:solidFill>
                  <a:srgbClr val="002060"/>
                </a:solidFill>
              </a:rPr>
              <a:t>Strings</a:t>
            </a:r>
            <a:endParaRPr lang="en-US" sz="11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7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987179" y="160338"/>
            <a:ext cx="30471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Lab17.3: </a:t>
            </a:r>
            <a:r>
              <a:rPr lang="en-US" dirty="0"/>
              <a:t>Demonstration of using Math </a:t>
            </a:r>
            <a:r>
              <a:rPr lang="en-US" dirty="0" smtClean="0"/>
              <a:t>functions.</a:t>
            </a:r>
          </a:p>
          <a:p>
            <a:endParaRPr lang="en-US" b="1" dirty="0" smtClean="0"/>
          </a:p>
          <a:p>
            <a:r>
              <a:rPr lang="en-US" b="1" dirty="0"/>
              <a:t>Lab17.4: </a:t>
            </a:r>
            <a:r>
              <a:rPr lang="en-US" dirty="0"/>
              <a:t>Demonstration of using Math exponential </a:t>
            </a:r>
            <a:r>
              <a:rPr lang="en-US" dirty="0" smtClean="0"/>
              <a:t>functions</a:t>
            </a:r>
          </a:p>
          <a:p>
            <a:endParaRPr lang="en-US" b="1" dirty="0" smtClean="0"/>
          </a:p>
          <a:p>
            <a:r>
              <a:rPr lang="en-US" b="1" dirty="0"/>
              <a:t>Lab17.5: </a:t>
            </a:r>
            <a:r>
              <a:rPr lang="en-US" dirty="0"/>
              <a:t>Demonstration of using Math trigonometric functions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b="1" dirty="0"/>
              <a:t>Lab17.6: </a:t>
            </a:r>
            <a:r>
              <a:rPr lang="en-US" dirty="0"/>
              <a:t>Demonstration of adding numbers passed as arguments: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0338"/>
            <a:ext cx="8652249" cy="64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7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0375" y="309282"/>
            <a:ext cx="11491219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Character</a:t>
            </a:r>
            <a:br>
              <a:rPr lang="en-US" sz="3200" u="sng" dirty="0" smtClean="0"/>
            </a:br>
            <a:r>
              <a:rPr lang="en-US" sz="2400" i="1" dirty="0" smtClean="0"/>
              <a:t>Examples:</a:t>
            </a:r>
            <a:endParaRPr lang="en-US" sz="3200" i="1" dirty="0" smtClean="0"/>
          </a:p>
          <a:p>
            <a:pPr lvl="1"/>
            <a:r>
              <a:rPr lang="en-US" sz="2000" dirty="0"/>
              <a:t>char </a:t>
            </a:r>
            <a:r>
              <a:rPr lang="en-US" sz="2000" dirty="0" err="1"/>
              <a:t>ch</a:t>
            </a:r>
            <a:r>
              <a:rPr lang="en-US" sz="2000" dirty="0"/>
              <a:t> = 'a'; </a:t>
            </a:r>
          </a:p>
          <a:p>
            <a:pPr lvl="1"/>
            <a:r>
              <a:rPr lang="en-US" sz="2000" dirty="0"/>
              <a:t>// Unicode for uppercase Greek omega character</a:t>
            </a:r>
          </a:p>
          <a:p>
            <a:pPr lvl="1"/>
            <a:r>
              <a:rPr lang="en-US" sz="2000" dirty="0"/>
              <a:t>char </a:t>
            </a:r>
            <a:r>
              <a:rPr lang="en-US" sz="2000" dirty="0" err="1"/>
              <a:t>uniChar</a:t>
            </a:r>
            <a:r>
              <a:rPr lang="en-US" sz="2000" dirty="0"/>
              <a:t> = '\u03A9';</a:t>
            </a:r>
          </a:p>
          <a:p>
            <a:pPr lvl="1"/>
            <a:r>
              <a:rPr lang="en-US" sz="2000" dirty="0"/>
              <a:t>// an array of chars</a:t>
            </a:r>
          </a:p>
          <a:p>
            <a:pPr lvl="1"/>
            <a:r>
              <a:rPr lang="en-US" sz="2000" dirty="0"/>
              <a:t>char[] </a:t>
            </a:r>
            <a:r>
              <a:rPr lang="en-US" sz="2000" dirty="0" err="1"/>
              <a:t>charArray</a:t>
            </a:r>
            <a:r>
              <a:rPr lang="en-US" sz="2000" dirty="0"/>
              <a:t> = { 'a', 'b', 'c', 'd', 'e' </a:t>
            </a:r>
            <a:r>
              <a:rPr lang="en-US" sz="2000" dirty="0" smtClean="0"/>
              <a:t>};</a:t>
            </a:r>
            <a:endParaRPr lang="en-US" sz="3200" u="sng" dirty="0"/>
          </a:p>
          <a:p>
            <a:endParaRPr lang="en-US" sz="3200" u="sng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Java programming language provides a wrapper class that "wraps" the char in a Character object for this purpose</a:t>
            </a:r>
          </a:p>
          <a:p>
            <a:endParaRPr lang="en-US" sz="3200" u="sng" dirty="0" smtClean="0"/>
          </a:p>
          <a:p>
            <a:endParaRPr lang="en-US" sz="3200" u="sng" dirty="0" smtClean="0"/>
          </a:p>
          <a:p>
            <a:endParaRPr lang="en-US" sz="3200" u="sng" dirty="0" smtClean="0"/>
          </a:p>
          <a:p>
            <a:endParaRPr lang="en-US" sz="3200" u="sng" dirty="0" smtClean="0"/>
          </a:p>
          <a:p>
            <a:endParaRPr lang="en-US" sz="3200" u="sng" dirty="0" smtClean="0"/>
          </a:p>
          <a:p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64125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881536"/>
            <a:ext cx="9480102" cy="5712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975" y="7937"/>
            <a:ext cx="81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Character API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586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460375" y="160338"/>
            <a:ext cx="8710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Escape Sequences</a:t>
            </a:r>
            <a:endParaRPr lang="en-US" sz="2800" b="1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626414"/>
            <a:ext cx="7670613" cy="6231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4071" y="389965"/>
            <a:ext cx="3587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character preceded by a backslash (\) is an escape sequence and has special meaning to the compiler.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8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84176"/>
            <a:ext cx="8620872" cy="647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3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60338"/>
            <a:ext cx="8809131" cy="661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0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160338"/>
            <a:ext cx="8786719" cy="659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2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59741"/>
            <a:ext cx="8760493" cy="657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0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60338"/>
            <a:ext cx="8728449" cy="655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95944"/>
            <a:ext cx="8658540" cy="650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0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0337"/>
            <a:ext cx="8786719" cy="659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1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84176"/>
            <a:ext cx="8620872" cy="647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209391"/>
            <a:ext cx="8661213" cy="650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4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60338"/>
            <a:ext cx="8822578" cy="662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2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160338"/>
            <a:ext cx="8759697" cy="657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84176"/>
            <a:ext cx="8620872" cy="647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4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60338"/>
            <a:ext cx="8715001" cy="65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60338"/>
            <a:ext cx="8809131" cy="661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1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160338"/>
            <a:ext cx="8732931" cy="655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7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60338"/>
            <a:ext cx="8795684" cy="660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3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37921"/>
            <a:ext cx="8836025" cy="663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2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3616573"/>
            <a:ext cx="5837984" cy="26601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284176"/>
            <a:ext cx="890195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Primitives and Wrapper Classes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Advantages of using Wrapper classes over primitives.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As an argument of a method that expects an </a:t>
            </a:r>
            <a:r>
              <a:rPr lang="en-US" sz="2400" dirty="0" smtClean="0"/>
              <a:t>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To use constants defined by the class, such as MIN_VALUE and </a:t>
            </a:r>
            <a:r>
              <a:rPr lang="en-US" sz="2400" dirty="0" smtClean="0"/>
              <a:t>MAX_VALUE.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To use class methods for converting values to and from other primitive types,</a:t>
            </a:r>
          </a:p>
        </p:txBody>
      </p:sp>
    </p:spTree>
    <p:extLst>
      <p:ext uri="{BB962C8B-B14F-4D97-AF65-F5344CB8AC3E}">
        <p14:creationId xmlns:p14="http://schemas.microsoft.com/office/powerpoint/2010/main" val="104763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160338"/>
            <a:ext cx="8759825" cy="657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222838"/>
            <a:ext cx="8688107" cy="652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59741"/>
            <a:ext cx="8822578" cy="662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8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84176"/>
            <a:ext cx="8701554" cy="653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9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0338"/>
            <a:ext cx="8800166" cy="66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3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84176"/>
            <a:ext cx="8647766" cy="649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6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84176"/>
            <a:ext cx="8462538" cy="635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6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60338"/>
            <a:ext cx="8795684" cy="660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39100"/>
            <a:ext cx="8674660" cy="651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0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0338"/>
            <a:ext cx="8719484" cy="654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870967"/>
            <a:ext cx="9725398" cy="59870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375" y="160338"/>
            <a:ext cx="9826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Methods implemented by all subclasses of Number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8440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60338"/>
            <a:ext cx="8728449" cy="655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160338"/>
            <a:ext cx="8786719" cy="659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0338"/>
            <a:ext cx="8853954" cy="66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2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59741"/>
            <a:ext cx="8827060" cy="66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1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59741"/>
            <a:ext cx="8827060" cy="66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8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284176"/>
            <a:ext cx="8607425" cy="64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160338"/>
            <a:ext cx="8880849" cy="666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7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159741"/>
            <a:ext cx="8813613" cy="661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7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262691"/>
            <a:ext cx="8936645" cy="633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8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36286"/>
            <a:ext cx="9199096" cy="65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0375" y="160338"/>
            <a:ext cx="9826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Methods implemented by all subclasses of Number……</a:t>
            </a:r>
            <a:endParaRPr lang="en-US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25726"/>
            <a:ext cx="11469722" cy="20305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0375" y="4182035"/>
            <a:ext cx="10283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docs.oracle.com/javase/tutorial/java/data/numberclasses.html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80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0338"/>
            <a:ext cx="8773272" cy="658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60338"/>
            <a:ext cx="8809131" cy="661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8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60338"/>
            <a:ext cx="8782237" cy="659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4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0338"/>
            <a:ext cx="8746378" cy="6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8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97580"/>
            <a:ext cx="8907743" cy="66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7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71538" y="1386440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59741"/>
            <a:ext cx="8827060" cy="66272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51935" y="0"/>
            <a:ext cx="29689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Lab17.7: </a:t>
            </a:r>
            <a:endParaRPr lang="en-US" sz="2400" b="1" dirty="0" smtClean="0"/>
          </a:p>
          <a:p>
            <a:r>
              <a:rPr lang="en-US" sz="2400" dirty="0" smtClean="0"/>
              <a:t>Demonstration </a:t>
            </a:r>
            <a:r>
              <a:rPr lang="en-US" sz="2400" dirty="0"/>
              <a:t>of String functions:</a:t>
            </a:r>
          </a:p>
        </p:txBody>
      </p:sp>
      <p:sp>
        <p:nvSpPr>
          <p:cNvPr id="9" name="Rectangle 8"/>
          <p:cNvSpPr/>
          <p:nvPr/>
        </p:nvSpPr>
        <p:spPr>
          <a:xfrm>
            <a:off x="9022895" y="1292282"/>
            <a:ext cx="29689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Lab17.8: Demonstration of String functions with palindrome example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9078748" y="3085218"/>
            <a:ext cx="29689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Lab17.9: Demonstration of converting string to numbers: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78748" y="4746831"/>
            <a:ext cx="29689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Lab17.10: </a:t>
            </a:r>
            <a:r>
              <a:rPr lang="en-US" sz="2400" dirty="0"/>
              <a:t>Demonstration of string search functions</a:t>
            </a:r>
            <a:r>
              <a:rPr lang="en-US" sz="2400" dirty="0" smtClean="0"/>
              <a:t>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810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52547"/>
            <a:ext cx="8455248" cy="634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2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84176"/>
            <a:ext cx="8462538" cy="634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4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09" y="160337"/>
            <a:ext cx="8750921" cy="65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7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1369" y="284176"/>
            <a:ext cx="7861984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Autoboxing/Unboxing</a:t>
            </a:r>
            <a:r>
              <a:rPr lang="en-US" dirty="0" smtClean="0"/>
              <a:t>:</a:t>
            </a:r>
          </a:p>
          <a:p>
            <a:r>
              <a:rPr lang="en-US" dirty="0" smtClean="0"/>
              <a:t>Examples:</a:t>
            </a:r>
          </a:p>
          <a:p>
            <a:endParaRPr lang="en-US" dirty="0"/>
          </a:p>
          <a:p>
            <a:r>
              <a:rPr lang="en-US" sz="2400" b="1" dirty="0" err="1" smtClean="0"/>
              <a:t>Autobxing</a:t>
            </a:r>
            <a:r>
              <a:rPr lang="en-US" sz="2400" b="1" dirty="0" smtClean="0"/>
              <a:t>:</a:t>
            </a:r>
          </a:p>
          <a:p>
            <a:endParaRPr lang="en-US" dirty="0"/>
          </a:p>
          <a:p>
            <a:pPr lvl="3"/>
            <a:r>
              <a:rPr lang="en-US" sz="2400" dirty="0">
                <a:solidFill>
                  <a:srgbClr val="C00000"/>
                </a:solidFill>
              </a:rPr>
              <a:t>public static </a:t>
            </a:r>
            <a:r>
              <a:rPr lang="en-US" sz="2400" dirty="0" err="1">
                <a:solidFill>
                  <a:srgbClr val="C00000"/>
                </a:solidFill>
              </a:rPr>
              <a:t>int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sumEven</a:t>
            </a:r>
            <a:r>
              <a:rPr lang="en-US" sz="2400" dirty="0">
                <a:solidFill>
                  <a:srgbClr val="C00000"/>
                </a:solidFill>
              </a:rPr>
              <a:t>(List&lt;Integer&gt; li) {</a:t>
            </a:r>
          </a:p>
          <a:p>
            <a:pPr lvl="3"/>
            <a:r>
              <a:rPr lang="en-US" sz="2400" dirty="0">
                <a:solidFill>
                  <a:srgbClr val="C00000"/>
                </a:solidFill>
              </a:rPr>
              <a:t>    </a:t>
            </a:r>
            <a:r>
              <a:rPr lang="en-US" sz="2400" dirty="0" err="1">
                <a:solidFill>
                  <a:srgbClr val="C00000"/>
                </a:solidFill>
              </a:rPr>
              <a:t>int</a:t>
            </a:r>
            <a:r>
              <a:rPr lang="en-US" sz="2400" dirty="0">
                <a:solidFill>
                  <a:srgbClr val="C00000"/>
                </a:solidFill>
              </a:rPr>
              <a:t> sum = 0;</a:t>
            </a:r>
          </a:p>
          <a:p>
            <a:pPr lvl="3"/>
            <a:r>
              <a:rPr lang="en-US" sz="2400" dirty="0">
                <a:solidFill>
                  <a:srgbClr val="C00000"/>
                </a:solidFill>
              </a:rPr>
              <a:t>    for (Integer i: li)</a:t>
            </a:r>
          </a:p>
          <a:p>
            <a:pPr lvl="3"/>
            <a:r>
              <a:rPr lang="en-US" sz="2400" dirty="0">
                <a:solidFill>
                  <a:srgbClr val="C00000"/>
                </a:solidFill>
              </a:rPr>
              <a:t>        if (</a:t>
            </a:r>
            <a:r>
              <a:rPr lang="en-US" sz="2400" dirty="0" err="1">
                <a:solidFill>
                  <a:srgbClr val="C00000"/>
                </a:solidFill>
              </a:rPr>
              <a:t>i</a:t>
            </a:r>
            <a:r>
              <a:rPr lang="en-US" sz="2400" dirty="0">
                <a:solidFill>
                  <a:srgbClr val="C00000"/>
                </a:solidFill>
              </a:rPr>
              <a:t> % 2 == 0)</a:t>
            </a:r>
          </a:p>
          <a:p>
            <a:pPr lvl="3"/>
            <a:r>
              <a:rPr lang="en-US" sz="2400" dirty="0">
                <a:solidFill>
                  <a:srgbClr val="C00000"/>
                </a:solidFill>
              </a:rPr>
              <a:t>            sum += </a:t>
            </a:r>
            <a:r>
              <a:rPr lang="en-US" sz="2400" dirty="0" err="1">
                <a:solidFill>
                  <a:srgbClr val="C00000"/>
                </a:solidFill>
              </a:rPr>
              <a:t>i</a:t>
            </a:r>
            <a:r>
              <a:rPr lang="en-US" sz="2400" dirty="0">
                <a:solidFill>
                  <a:srgbClr val="C00000"/>
                </a:solidFill>
              </a:rPr>
              <a:t>;</a:t>
            </a:r>
          </a:p>
          <a:p>
            <a:pPr lvl="3"/>
            <a:r>
              <a:rPr lang="en-US" sz="2400" dirty="0">
                <a:solidFill>
                  <a:srgbClr val="C00000"/>
                </a:solidFill>
              </a:rPr>
              <a:t>        return sum;</a:t>
            </a:r>
          </a:p>
          <a:p>
            <a:pPr lvl="3"/>
            <a:r>
              <a:rPr lang="en-US" sz="2400" dirty="0">
                <a:solidFill>
                  <a:srgbClr val="C00000"/>
                </a:solidFill>
              </a:rPr>
              <a:t>}</a:t>
            </a:r>
            <a:endParaRPr lang="en-US" sz="2400" dirty="0" smtClean="0">
              <a:solidFill>
                <a:srgbClr val="C00000"/>
              </a:solidFill>
            </a:endParaRPr>
          </a:p>
          <a:p>
            <a:endParaRPr lang="en-US" dirty="0" smtClean="0"/>
          </a:p>
          <a:p>
            <a:r>
              <a:rPr lang="en-US" sz="2400" b="1" dirty="0" smtClean="0"/>
              <a:t>Unboxing</a:t>
            </a:r>
            <a:endParaRPr lang="en-US" sz="2400" b="1" dirty="0"/>
          </a:p>
          <a:p>
            <a:pPr lvl="3"/>
            <a:r>
              <a:rPr lang="en-US" sz="2400" dirty="0">
                <a:solidFill>
                  <a:srgbClr val="C00000"/>
                </a:solidFill>
              </a:rPr>
              <a:t>Integer </a:t>
            </a:r>
            <a:r>
              <a:rPr lang="en-US" sz="2400" dirty="0" err="1">
                <a:solidFill>
                  <a:srgbClr val="C00000"/>
                </a:solidFill>
              </a:rPr>
              <a:t>i</a:t>
            </a:r>
            <a:r>
              <a:rPr lang="en-US" sz="2400" dirty="0">
                <a:solidFill>
                  <a:srgbClr val="C00000"/>
                </a:solidFill>
              </a:rPr>
              <a:t> = new Integer(-8);</a:t>
            </a:r>
          </a:p>
          <a:p>
            <a:pPr lvl="3"/>
            <a:r>
              <a:rPr lang="en-US" sz="2400" dirty="0" err="1" smtClean="0">
                <a:solidFill>
                  <a:srgbClr val="C00000"/>
                </a:solidFill>
              </a:rPr>
              <a:t>int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absVal</a:t>
            </a:r>
            <a:r>
              <a:rPr lang="en-US" sz="2400" dirty="0">
                <a:solidFill>
                  <a:srgbClr val="C00000"/>
                </a:solidFill>
              </a:rPr>
              <a:t> = </a:t>
            </a:r>
            <a:r>
              <a:rPr lang="en-US" sz="2400" dirty="0" err="1">
                <a:solidFill>
                  <a:srgbClr val="C00000"/>
                </a:solidFill>
              </a:rPr>
              <a:t>absoluteValue</a:t>
            </a:r>
            <a:r>
              <a:rPr lang="en-US" sz="2400" dirty="0">
                <a:solidFill>
                  <a:srgbClr val="C00000"/>
                </a:solidFill>
              </a:rPr>
              <a:t>(</a:t>
            </a:r>
            <a:r>
              <a:rPr lang="en-US" sz="2400" dirty="0" err="1">
                <a:solidFill>
                  <a:srgbClr val="C00000"/>
                </a:solidFill>
              </a:rPr>
              <a:t>i</a:t>
            </a:r>
            <a:r>
              <a:rPr lang="en-US" sz="2400" dirty="0">
                <a:solidFill>
                  <a:srgbClr val="C00000"/>
                </a:solidFill>
              </a:rPr>
              <a:t>);</a:t>
            </a:r>
          </a:p>
          <a:p>
            <a:pPr lvl="3"/>
            <a:r>
              <a:rPr lang="en-US" sz="2400" dirty="0" err="1">
                <a:solidFill>
                  <a:srgbClr val="C00000"/>
                </a:solidFill>
              </a:rPr>
              <a:t>System.out.println</a:t>
            </a:r>
            <a:r>
              <a:rPr lang="en-US" sz="2400" dirty="0">
                <a:solidFill>
                  <a:srgbClr val="C00000"/>
                </a:solidFill>
              </a:rPr>
              <a:t>("absolute value of " + </a:t>
            </a:r>
            <a:r>
              <a:rPr lang="en-US" sz="2400" dirty="0" err="1">
                <a:solidFill>
                  <a:srgbClr val="C00000"/>
                </a:solidFill>
              </a:rPr>
              <a:t>i</a:t>
            </a:r>
            <a:r>
              <a:rPr lang="en-US" sz="2400" dirty="0">
                <a:solidFill>
                  <a:srgbClr val="C00000"/>
                </a:solidFill>
              </a:rPr>
              <a:t> + " = " + </a:t>
            </a:r>
            <a:r>
              <a:rPr lang="en-US" sz="2400" dirty="0" err="1">
                <a:solidFill>
                  <a:srgbClr val="C00000"/>
                </a:solidFill>
              </a:rPr>
              <a:t>absVal</a:t>
            </a:r>
            <a:r>
              <a:rPr lang="en-US" sz="2400" dirty="0" smtClean="0">
                <a:solidFill>
                  <a:srgbClr val="C00000"/>
                </a:solidFill>
              </a:rPr>
              <a:t>);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770513" y="284176"/>
            <a:ext cx="318108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Lab17.11: Demonstration of Unboxing: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179" y="1946169"/>
            <a:ext cx="3310415" cy="17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6176" y="284176"/>
            <a:ext cx="10892118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Formatting Numeric Print </a:t>
            </a:r>
            <a:r>
              <a:rPr lang="en-US" sz="3200" b="1" u="sng" dirty="0" smtClean="0"/>
              <a:t>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System.out</a:t>
            </a:r>
            <a:r>
              <a:rPr lang="en-US" sz="2400" dirty="0"/>
              <a:t> that you have been using happens to be a </a:t>
            </a:r>
            <a:r>
              <a:rPr lang="en-US" sz="2400" dirty="0" err="1"/>
              <a:t>PrintStream</a:t>
            </a:r>
            <a:r>
              <a:rPr lang="en-US" sz="2400" dirty="0"/>
              <a:t> </a:t>
            </a:r>
            <a:r>
              <a:rPr lang="en-US" sz="2400" dirty="0" smtClean="0"/>
              <a:t>object.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[</a:t>
            </a:r>
            <a:r>
              <a:rPr lang="en-US" sz="2400" dirty="0" err="1"/>
              <a:t>java.io.PrintStream</a:t>
            </a:r>
            <a:r>
              <a:rPr lang="en-US" sz="2400" dirty="0" smtClean="0"/>
              <a:t>] public </a:t>
            </a:r>
            <a:r>
              <a:rPr lang="en-US" sz="2400" dirty="0" err="1"/>
              <a:t>PrintStream</a:t>
            </a:r>
            <a:r>
              <a:rPr lang="en-US" sz="2400" dirty="0"/>
              <a:t> format(String format, Object... </a:t>
            </a:r>
            <a:r>
              <a:rPr lang="en-US" sz="2400" dirty="0" err="1"/>
              <a:t>args</a:t>
            </a:r>
            <a:r>
              <a:rPr lang="en-US" sz="2400" dirty="0"/>
              <a:t>)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Ex:</a:t>
            </a:r>
          </a:p>
          <a:p>
            <a:pPr lvl="4"/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System.out.format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("The value of " + "the float variable is " +</a:t>
            </a:r>
          </a:p>
          <a:p>
            <a:pPr lvl="4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    "%f, while the value of the " + "integer variable is %d, " +</a:t>
            </a:r>
          </a:p>
          <a:p>
            <a:pPr lvl="4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    "and the string is %s",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floatVar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intVar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stringVar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  <a:p>
            <a:pPr lvl="4"/>
            <a:r>
              <a:rPr lang="en-US" sz="2400" dirty="0" smtClean="0"/>
              <a:t>To </a:t>
            </a:r>
            <a:r>
              <a:rPr lang="en-US" sz="2400" dirty="0"/>
              <a:t>print numbers in the French system (where a comma is used in place of the decimal place in the English representation of floating point numbers), for example, you would use:</a:t>
            </a:r>
          </a:p>
          <a:p>
            <a:pPr lvl="4"/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System.out.format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Locale.FRANCE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,</a:t>
            </a:r>
          </a:p>
          <a:p>
            <a:pPr lvl="4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   "The value of the float " + "variable is %f, while the " +</a:t>
            </a:r>
          </a:p>
          <a:p>
            <a:pPr lvl="4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   "value of the integer variable " + "is %d, and the string is %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s%n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", </a:t>
            </a:r>
          </a:p>
          <a:p>
            <a:pPr lvl="4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floatVar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intVar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stringVar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);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b="1" dirty="0" smtClean="0"/>
          </a:p>
          <a:p>
            <a:r>
              <a:rPr lang="en-US" sz="2400" b="1" dirty="0"/>
              <a:t>Lab17.1: Demonstration of using Number formatter:</a:t>
            </a:r>
            <a:endParaRPr lang="en-US" sz="2400" b="1" dirty="0" smtClean="0"/>
          </a:p>
          <a:p>
            <a:endParaRPr lang="en-US" sz="2400" b="1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4613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0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0338"/>
            <a:ext cx="8800166" cy="66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59741"/>
            <a:ext cx="8755343" cy="657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6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59741"/>
            <a:ext cx="8773272" cy="658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0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0338"/>
            <a:ext cx="8773272" cy="658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1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4" y="359796"/>
            <a:ext cx="8508813" cy="638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509" y="969976"/>
            <a:ext cx="9784080" cy="4206240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hlinkClick r:id="rId2"/>
              </a:rPr>
              <a:t>http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://</a:t>
            </a:r>
            <a:r>
              <a:rPr lang="en-US" sz="2000" dirty="0" smtClean="0">
                <a:solidFill>
                  <a:schemeClr val="bg1"/>
                </a:solidFill>
                <a:hlinkClick r:id="rId2"/>
              </a:rPr>
              <a:t>www.slideshare.net/KavitaGanesan/is-66154415-kavitaganesanv2</a:t>
            </a:r>
            <a:r>
              <a:rPr lang="en-US" sz="2000" dirty="0" smtClean="0">
                <a:solidFill>
                  <a:schemeClr val="bg1"/>
                </a:solidFill>
              </a:rPr>
              <a:t> - Strings</a:t>
            </a:r>
          </a:p>
          <a:p>
            <a:r>
              <a:rPr lang="en-US" sz="2000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3"/>
              </a:rPr>
              <a:t>www.slideshare.net/PeopleStrategists/java-day4-50374926</a:t>
            </a:r>
            <a:r>
              <a:rPr lang="en-US" sz="2000" dirty="0" smtClean="0">
                <a:solidFill>
                  <a:schemeClr val="bg1"/>
                </a:solidFill>
              </a:rPr>
              <a:t> - Autoboxing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11509" y="228600"/>
            <a:ext cx="516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References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352016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1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9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6176" y="284176"/>
            <a:ext cx="863301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Formatting Numeric Print </a:t>
            </a:r>
            <a:r>
              <a:rPr lang="en-US" sz="3600" b="1" u="sng" dirty="0" smtClean="0"/>
              <a:t>Output………</a:t>
            </a:r>
          </a:p>
          <a:p>
            <a:r>
              <a:rPr lang="en-US" sz="3200" dirty="0"/>
              <a:t>Use </a:t>
            </a:r>
            <a:r>
              <a:rPr lang="en-US" sz="3200" dirty="0" err="1" smtClean="0"/>
              <a:t>java.text.DecimalFormat</a:t>
            </a:r>
            <a:r>
              <a:rPr lang="en-US" sz="3200" dirty="0" smtClean="0"/>
              <a:t> class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To </a:t>
            </a:r>
            <a:r>
              <a:rPr lang="en-US" sz="2400" dirty="0"/>
              <a:t>control the </a:t>
            </a:r>
            <a:r>
              <a:rPr lang="en-US" sz="2400" dirty="0" smtClean="0"/>
              <a:t>display </a:t>
            </a:r>
            <a:r>
              <a:rPr lang="en-US" sz="2400" dirty="0"/>
              <a:t>of leading and trailing </a:t>
            </a:r>
            <a:r>
              <a:rPr lang="en-US" sz="2400" dirty="0" smtClean="0"/>
              <a:t>zeros.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prefixes and </a:t>
            </a:r>
            <a:r>
              <a:rPr lang="en-US" sz="2400" dirty="0" smtClean="0"/>
              <a:t>suffixes.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Grouping </a:t>
            </a:r>
            <a:r>
              <a:rPr lang="en-US" sz="2400" dirty="0"/>
              <a:t>(thousands) separators, and the decimal </a:t>
            </a:r>
            <a:r>
              <a:rPr lang="en-US" sz="2400" dirty="0" smtClean="0"/>
              <a:t>separator.</a:t>
            </a:r>
          </a:p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customFormat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("###,###.###", 123456.789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static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public void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customFormat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(String pattern, double value ) {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    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DecimalFormat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myFormatter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= new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DecimalFormat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(pattern);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    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String output =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myFormatter.format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(value);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    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System.out.println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(value + "  " + pattern + "  " + output);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}</a:t>
            </a:r>
          </a:p>
          <a:p>
            <a:r>
              <a:rPr lang="en-US" sz="3200" b="1" dirty="0"/>
              <a:t>Lab17.2: Demonstration of using Decimal formatter</a:t>
            </a:r>
            <a:endParaRPr lang="en-US" sz="32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004" y="53270"/>
            <a:ext cx="3632996" cy="392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9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28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02919" y="2575775"/>
            <a:ext cx="822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Type Comparison Operator </a:t>
            </a:r>
            <a:r>
              <a:rPr lang="en-US" sz="2800" b="1" dirty="0" err="1"/>
              <a:t>instanceof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02919" y="3222106"/>
            <a:ext cx="822441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instanceof</a:t>
            </a:r>
            <a:r>
              <a:rPr lang="en-US" sz="2000" dirty="0"/>
              <a:t> operator compares an object to a specified type.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use it to test if an object is an instance of a class, an instance of a subclass, or an instance of a class that implements a particular </a:t>
            </a:r>
            <a:r>
              <a:rPr lang="en-US" sz="2000" dirty="0" smtClean="0"/>
              <a:t>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Classes implementing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 </a:t>
            </a:r>
            <a:r>
              <a:rPr lang="en-US" sz="2000" dirty="0" err="1"/>
              <a:t>MyClass</a:t>
            </a:r>
            <a:r>
              <a:rPr lang="en-US" sz="2000" dirty="0"/>
              <a:t> extends </a:t>
            </a:r>
            <a:r>
              <a:rPr lang="en-US" sz="2000" dirty="0" err="1"/>
              <a:t>MySuperClass</a:t>
            </a:r>
            <a:r>
              <a:rPr lang="en-US" sz="2000" dirty="0"/>
              <a:t> implements </a:t>
            </a:r>
            <a:r>
              <a:rPr lang="en-US" sz="2000" dirty="0" err="1"/>
              <a:t>YourInterface</a:t>
            </a:r>
            <a:r>
              <a:rPr lang="en-US" sz="2000" dirty="0"/>
              <a:t> 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field, constructor,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method declarations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8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err="1" smtClean="0"/>
              <a:t>Varargs</a:t>
            </a:r>
            <a:r>
              <a:rPr lang="en-US" sz="3200" b="1" u="sng" dirty="0" smtClean="0"/>
              <a:t> – Specifying Arbitrary number of arguments</a:t>
            </a:r>
          </a:p>
          <a:p>
            <a:r>
              <a:rPr lang="en-US" dirty="0"/>
              <a:t>public Polygon </a:t>
            </a:r>
            <a:r>
              <a:rPr lang="en-US" dirty="0" err="1"/>
              <a:t>polygonFrom</a:t>
            </a:r>
            <a:r>
              <a:rPr lang="en-US" dirty="0"/>
              <a:t>(Point... corners) {</a:t>
            </a:r>
          </a:p>
          <a:p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numberOfSides</a:t>
            </a:r>
            <a:r>
              <a:rPr lang="en-US" dirty="0"/>
              <a:t> = </a:t>
            </a:r>
            <a:r>
              <a:rPr lang="en-US" dirty="0" err="1"/>
              <a:t>corners.length</a:t>
            </a:r>
            <a:r>
              <a:rPr lang="en-US" dirty="0"/>
              <a:t>;</a:t>
            </a:r>
          </a:p>
          <a:p>
            <a:r>
              <a:rPr lang="en-US" dirty="0"/>
              <a:t>    double squareOfSide1, lengthOfSide1;</a:t>
            </a:r>
          </a:p>
          <a:p>
            <a:r>
              <a:rPr lang="en-US" dirty="0"/>
              <a:t>    squareOfSide1 = (corners[1].x - corners[0].x)</a:t>
            </a:r>
          </a:p>
          <a:p>
            <a:r>
              <a:rPr lang="en-US" dirty="0"/>
              <a:t>                     * (corners[1].x - corners[0].x) </a:t>
            </a:r>
          </a:p>
          <a:p>
            <a:r>
              <a:rPr lang="en-US" dirty="0"/>
              <a:t>                     + (corners[1].y - corners[0].y)</a:t>
            </a:r>
          </a:p>
          <a:p>
            <a:r>
              <a:rPr lang="en-US" dirty="0"/>
              <a:t>                     * (corners[1].y - corners[0].y);</a:t>
            </a:r>
          </a:p>
          <a:p>
            <a:r>
              <a:rPr lang="en-US" dirty="0"/>
              <a:t>    lengthOfSide1 = </a:t>
            </a:r>
            <a:r>
              <a:rPr lang="en-US" dirty="0" err="1"/>
              <a:t>Math.sqrt</a:t>
            </a:r>
            <a:r>
              <a:rPr lang="en-US" dirty="0"/>
              <a:t>(squareOfSide1);</a:t>
            </a:r>
          </a:p>
          <a:p>
            <a:endParaRPr lang="en-US" dirty="0"/>
          </a:p>
          <a:p>
            <a:r>
              <a:rPr lang="en-US" dirty="0"/>
              <a:t>    // more method body code follows that creates and returns a </a:t>
            </a:r>
          </a:p>
          <a:p>
            <a:r>
              <a:rPr lang="en-US" dirty="0"/>
              <a:t>    // polygon connecting the Points</a:t>
            </a:r>
          </a:p>
          <a:p>
            <a:r>
              <a:rPr lang="en-US" dirty="0" smtClean="0"/>
              <a:t>}</a:t>
            </a:r>
          </a:p>
          <a:p>
            <a:r>
              <a:rPr lang="en-US" sz="1400" dirty="0"/>
              <a:t>You will most commonly see </a:t>
            </a:r>
            <a:r>
              <a:rPr lang="en-US" sz="1400" dirty="0" err="1"/>
              <a:t>varargs</a:t>
            </a:r>
            <a:r>
              <a:rPr lang="en-US" sz="1400" dirty="0"/>
              <a:t> with the printing methods; for example, this </a:t>
            </a:r>
            <a:r>
              <a:rPr lang="en-US" sz="1400" dirty="0" err="1"/>
              <a:t>printf</a:t>
            </a:r>
            <a:r>
              <a:rPr lang="en-US" sz="1400" dirty="0"/>
              <a:t> method: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PrintStream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(String format, Object...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sz="1400" dirty="0"/>
              <a:t>allows you to print an arbitrary number of objects. It can be called like this:</a:t>
            </a:r>
          </a:p>
          <a:p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System.out.printf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("%s: %d, %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s%n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", name,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idnum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address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);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Returning a Class or </a:t>
            </a:r>
            <a:r>
              <a:rPr lang="en-US" sz="2800" u="sng" dirty="0" smtClean="0"/>
              <a:t>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When a method uses a class name as its return </a:t>
            </a:r>
            <a:r>
              <a:rPr lang="en-US" sz="2400" i="1" dirty="0" smtClean="0"/>
              <a:t>type </a:t>
            </a:r>
            <a:r>
              <a:rPr lang="en-US" sz="2400" i="1" dirty="0"/>
              <a:t>the class of the type of the returned object must be either a subclass of, or the exact class of, the return </a:t>
            </a:r>
            <a:r>
              <a:rPr lang="en-US" sz="2400" i="1" dirty="0" smtClean="0"/>
              <a:t>type.</a:t>
            </a:r>
            <a:endParaRPr lang="en-US" sz="24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4512753"/>
            <a:ext cx="2150771" cy="2253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3206" y="3608818"/>
            <a:ext cx="8598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public Number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returnANumber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() {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...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returnANumber</a:t>
            </a:r>
            <a:r>
              <a:rPr lang="en-US" dirty="0"/>
              <a:t> method can return an </a:t>
            </a:r>
            <a:r>
              <a:rPr lang="en-US" dirty="0" err="1"/>
              <a:t>ImaginaryNumber</a:t>
            </a:r>
            <a:r>
              <a:rPr lang="en-US" dirty="0"/>
              <a:t> but not an Object. </a:t>
            </a:r>
            <a:r>
              <a:rPr lang="en-US" dirty="0" err="1"/>
              <a:t>ImaginaryNumber</a:t>
            </a:r>
            <a:r>
              <a:rPr lang="en-US" dirty="0"/>
              <a:t> is a Number because it's a subclass of Number. However, an Object is not necessarily a Number — it could be a String or another type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java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437262"/>
            <a:ext cx="999400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Garbage collection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JDBC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Lambda expressions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Annotations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Aggregate operations on collection using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Lambarda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expression.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Java streaming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Blocking queue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Aggregate operations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Autoboxing and unboxing</a:t>
            </a:r>
          </a:p>
          <a:p>
            <a:endParaRPr lang="en-US" sz="1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5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262" y="284176"/>
            <a:ext cx="9784080" cy="4206240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sz="7200" dirty="0" smtClean="0">
                <a:solidFill>
                  <a:schemeClr val="bg1"/>
                </a:solidFill>
                <a:hlinkClick r:id="rId2"/>
              </a:rPr>
              <a:t>docs.oracle.com/javase/tutorial/reallybigindex.html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3"/>
              </a:rPr>
              <a:t>www.slideshare.net/EdurekaIN/java-class-3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4"/>
              </a:rPr>
              <a:t>www.slideshare.net/abdurrehmanabdurrehman391/variables-and-data-types-by-sir-khalid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5"/>
              </a:rPr>
              <a:t>www.slideshare.net/abdurrehmanabdurrehman391/java-advancedoop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6"/>
              </a:rPr>
              <a:t>www.slideshare.net/MindfireSolutions/java-garbage-collection-how-it-works?next_slideshow=1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7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7"/>
              </a:rPr>
              <a:t>www.slideshare.net/arnold7490/unit-4-java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8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8"/>
              </a:rPr>
              <a:t>www.slideshare.net/arnold7490/unit-3-java?next_slideshow=1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9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9"/>
              </a:rPr>
              <a:t>www.slideshare.net/tushardesarda/java-tutorial-3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0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0"/>
              </a:rPr>
              <a:t>www.slideshare.net/muralidhar9e/java-exception-handling-ppt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1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1"/>
              </a:rPr>
              <a:t>www.slideshare.net/emprovise/2-javabasics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2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2"/>
              </a:rPr>
              <a:t>www.slideshare.net/AllanHuang/java-new-evolution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3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3"/>
              </a:rPr>
              <a:t>www.slideshare.net/antonkeks/4-collections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4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4"/>
              </a:rPr>
              <a:t>www.slideshare.net/andreaiacono/java8-39841939 - Java8</a:t>
            </a:r>
            <a:r>
              <a:rPr lang="en-US" sz="7200" dirty="0" smtClean="0">
                <a:solidFill>
                  <a:schemeClr val="bg1"/>
                </a:solidFill>
              </a:rPr>
              <a:t> features</a:t>
            </a:r>
          </a:p>
          <a:p>
            <a:r>
              <a:rPr lang="en-US" sz="7200" dirty="0">
                <a:solidFill>
                  <a:schemeClr val="bg1"/>
                </a:solidFill>
                <a:hlinkClick r:id="rId15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5"/>
              </a:rPr>
              <a:t>www.slideshare.net/AbhishekKhune/07-java-collection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6"/>
              </a:rPr>
              <a:t>http://www.slideshare.net/shahjahan786/generics-27960064</a:t>
            </a:r>
            <a:r>
              <a:rPr lang="en-US" sz="7200" dirty="0">
                <a:solidFill>
                  <a:schemeClr val="bg1"/>
                </a:solidFill>
              </a:rPr>
              <a:t> - </a:t>
            </a:r>
            <a:r>
              <a:rPr lang="en-US" sz="7200" dirty="0" smtClean="0">
                <a:solidFill>
                  <a:schemeClr val="bg1"/>
                </a:solidFill>
              </a:rPr>
              <a:t>Generics</a:t>
            </a:r>
          </a:p>
          <a:p>
            <a:r>
              <a:rPr lang="en-US" sz="7200" dirty="0">
                <a:solidFill>
                  <a:schemeClr val="bg1"/>
                </a:solidFill>
                <a:hlinkClick r:id="rId17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7"/>
              </a:rPr>
              <a:t>www.slideshare.net/caroljmcdonald/java-generics-2485138?next_slideshow=1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8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262" y="284176"/>
            <a:ext cx="9784080" cy="420624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2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2"/>
              </a:rPr>
              <a:t>www.slideshare.net/KavitaGanesan/is-66154415-kavitaganesanv2</a:t>
            </a:r>
            <a:r>
              <a:rPr lang="en-US" sz="2000" dirty="0" smtClean="0">
                <a:solidFill>
                  <a:schemeClr val="bg1"/>
                </a:solidFill>
              </a:rPr>
              <a:t> - Strings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60337"/>
            <a:ext cx="7719919" cy="579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6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159741"/>
            <a:ext cx="8813613" cy="661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7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5778</TotalTime>
  <Words>939</Words>
  <Application>Microsoft Office PowerPoint</Application>
  <PresentationFormat>Widescreen</PresentationFormat>
  <Paragraphs>287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Corbel</vt:lpstr>
      <vt:lpstr>Wingdings</vt:lpstr>
      <vt:lpstr>Banded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PowerPoint Presentation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PowerPoint Presentation</vt:lpstr>
      <vt:lpstr>exceptions</vt:lpstr>
      <vt:lpstr>exceptions</vt:lpstr>
      <vt:lpstr>exceptions</vt:lpstr>
      <vt:lpstr>exceptions</vt:lpstr>
      <vt:lpstr>Java - miscellaneous</vt:lpstr>
      <vt:lpstr>Java - miscellaneous</vt:lpstr>
      <vt:lpstr>Java - miscellaneous</vt:lpstr>
      <vt:lpstr>Advanced java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 fundamentals</dc:title>
  <dc:creator>Nasiruddin.Shaikh</dc:creator>
  <cp:lastModifiedBy>Nasiruddin.Shaikh</cp:lastModifiedBy>
  <cp:revision>1258</cp:revision>
  <dcterms:created xsi:type="dcterms:W3CDTF">2015-08-26T11:57:20Z</dcterms:created>
  <dcterms:modified xsi:type="dcterms:W3CDTF">2015-09-29T06:16:18Z</dcterms:modified>
</cp:coreProperties>
</file>